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6" r:id="rId3"/>
    <p:sldId id="328" r:id="rId4"/>
    <p:sldId id="317" r:id="rId5"/>
    <p:sldId id="327" r:id="rId6"/>
    <p:sldId id="329" r:id="rId7"/>
    <p:sldId id="332" r:id="rId8"/>
    <p:sldId id="319" r:id="rId9"/>
    <p:sldId id="318" r:id="rId10"/>
    <p:sldId id="337" r:id="rId11"/>
    <p:sldId id="321" r:id="rId12"/>
    <p:sldId id="340" r:id="rId13"/>
    <p:sldId id="322" r:id="rId14"/>
    <p:sldId id="320" r:id="rId15"/>
    <p:sldId id="323" r:id="rId16"/>
    <p:sldId id="331" r:id="rId17"/>
    <p:sldId id="342" r:id="rId18"/>
    <p:sldId id="324"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2" autoAdjust="0"/>
  </p:normalViewPr>
  <p:slideViewPr>
    <p:cSldViewPr>
      <p:cViewPr varScale="1">
        <p:scale>
          <a:sx n="82" d="100"/>
          <a:sy n="82" d="100"/>
        </p:scale>
        <p:origin x="1459"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6E955-CCB4-469B-BD77-A051D4915BE8}"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3B84F-D49B-4253-A14A-5A14AC60041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B4860D8-DD4B-48B9-9263-6DE88EF6044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B4860D8-DD4B-48B9-9263-6DE88EF6044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B4860D8-DD4B-48B9-9263-6DE88EF6044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860D8-DD4B-48B9-9263-6DE88EF6044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B4860D8-DD4B-48B9-9263-6DE88EF6044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B4860D8-DD4B-48B9-9263-6DE88EF6044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860D8-DD4B-48B9-9263-6DE88EF6044B}"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9181-C268-4009-976D-7B59A9EB003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ài tập của chíp\hinh-nen-powerpoint-mo-dau.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304800"/>
            <a:ext cx="74676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BÀI 7-TRANG PHỤC (T3)</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AutoShape 2" descr="Trang phục “bật mí” tính cách người mặ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4" descr="Trang phục “bật mí” tính cách người mặ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 name="AutoShape 6" descr="Trang phục “bật mí” tính cách người mặ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9" name="AutoShape 8" descr="Trang phục “bật mí” tính cách người mặ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4" name="Picture 10" descr="Trang phục “bật mí” tính cách người mặ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143000"/>
            <a:ext cx="8074025"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04800"/>
            <a:ext cx="3764172"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4.3.Cất </a:t>
            </a:r>
            <a:r>
              <a:rPr lang="en-US" sz="2800" b="1" dirty="0" err="1">
                <a:solidFill>
                  <a:srgbClr val="C00000"/>
                </a:solidFill>
                <a:latin typeface="Times New Roman" panose="02020603050405020304" pitchFamily="18" charset="0"/>
                <a:cs typeface="Times New Roman" panose="02020603050405020304" pitchFamily="18" charset="0"/>
              </a:rPr>
              <a:t>giữ</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trang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phục</a:t>
            </a:r>
            <a:r>
              <a:rPr lang="en-US" sz="2800" b="1" dirty="0">
                <a:solidFill>
                  <a:srgbClr val="C00000"/>
                </a:solidFill>
                <a:latin typeface="Times New Roman" panose="02020603050405020304" pitchFamily="18" charset="0"/>
                <a:cs typeface="Times New Roman" panose="02020603050405020304" pitchFamily="18" charset="0"/>
              </a:rPr>
              <a:t>:</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71600" y="914400"/>
            <a:ext cx="6324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495800"/>
            <a:ext cx="8458200" cy="2246769"/>
          </a:xfrm>
          <a:prstGeom prst="rect">
            <a:avLst/>
          </a:prstGeom>
          <a:solidFill>
            <a:schemeClr val="accent6">
              <a:lumMod val="60000"/>
              <a:lumOff val="40000"/>
            </a:schemeClr>
          </a:solidFill>
        </p:spPr>
        <p:txBody>
          <a:bodyPr wrap="square">
            <a:spAutoFit/>
          </a:bodyPr>
          <a:lstStyle/>
          <a:p>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1-Loại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2-Loại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gàng</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3-Những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3000"/>
            <a:ext cx="8915400" cy="2862322"/>
          </a:xfrm>
          <a:prstGeom prst="rect">
            <a:avLst/>
          </a:prstGeom>
        </p:spPr>
        <p:txBody>
          <a:bodyPr wrap="square">
            <a:spAutoFit/>
          </a:bodyPr>
          <a:lstStyle/>
          <a:p>
            <a:r>
              <a:rPr lang="en-US" sz="3600" b="1" dirty="0">
                <a:solidFill>
                  <a:srgbClr val="C00000"/>
                </a:solidFill>
                <a:latin typeface="Times New Roman" panose="02020603050405020304" pitchFamily="18" charset="0"/>
                <a:cs typeface="Times New Roman" panose="02020603050405020304" pitchFamily="18" charset="0"/>
              </a:rPr>
              <a:t>4. </a:t>
            </a:r>
            <a:r>
              <a:rPr lang="en-US" sz="3600" b="1" dirty="0" err="1">
                <a:solidFill>
                  <a:srgbClr val="C00000"/>
                </a:solidFill>
                <a:latin typeface="Times New Roman" panose="02020603050405020304" pitchFamily="18" charset="0"/>
                <a:cs typeface="Times New Roman" panose="02020603050405020304" pitchFamily="18" charset="0"/>
              </a:rPr>
              <a:t>Sử</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dụng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bảo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quản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trang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phục</a:t>
            </a:r>
            <a:endParaRPr lang="en-US" sz="3600" b="1" dirty="0">
              <a:solidFill>
                <a:srgbClr val="C00000"/>
              </a:solidFill>
              <a:latin typeface="Times New Roman" panose="02020603050405020304" pitchFamily="18" charset="0"/>
              <a:cs typeface="Times New Roman" panose="02020603050405020304" pitchFamily="18" charset="0"/>
            </a:endParaRPr>
          </a:p>
          <a:p>
            <a:r>
              <a:rPr lang="en-US" sz="3600" b="1" dirty="0">
                <a:solidFill>
                  <a:srgbClr val="C00000"/>
                </a:solidFill>
                <a:latin typeface="Times New Roman" panose="02020603050405020304" pitchFamily="18" charset="0"/>
                <a:cs typeface="Times New Roman" panose="02020603050405020304" pitchFamily="18" charset="0"/>
              </a:rPr>
              <a:t>4.1. </a:t>
            </a:r>
            <a:r>
              <a:rPr lang="en-US" sz="3600" b="1" dirty="0" err="1">
                <a:solidFill>
                  <a:srgbClr val="C00000"/>
                </a:solidFill>
                <a:latin typeface="Times New Roman" panose="02020603050405020304" pitchFamily="18" charset="0"/>
                <a:cs typeface="Times New Roman" panose="02020603050405020304" pitchFamily="18" charset="0"/>
              </a:rPr>
              <a:t>Giặt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phơi</a:t>
            </a:r>
            <a:r>
              <a:rPr lang="en-US" sz="3600" b="1" dirty="0">
                <a:solidFill>
                  <a:srgbClr val="C00000"/>
                </a:solidFill>
                <a:latin typeface="Times New Roman" panose="02020603050405020304" pitchFamily="18" charset="0"/>
                <a:cs typeface="Times New Roman" panose="02020603050405020304" pitchFamily="18" charset="0"/>
              </a:rPr>
              <a:t>:</a:t>
            </a:r>
            <a:endParaRPr lang="en-US" sz="3600" b="1" dirty="0">
              <a:solidFill>
                <a:srgbClr val="C00000"/>
              </a:solidFill>
              <a:latin typeface="Times New Roman" panose="02020603050405020304" pitchFamily="18" charset="0"/>
              <a:cs typeface="Times New Roman" panose="02020603050405020304" pitchFamily="18" charset="0"/>
            </a:endParaRPr>
          </a:p>
          <a:p>
            <a:r>
              <a:rPr lang="en-US" sz="3600" b="1" dirty="0">
                <a:solidFill>
                  <a:srgbClr val="C00000"/>
                </a:solidFill>
                <a:latin typeface="Times New Roman" panose="02020603050405020304" pitchFamily="18" charset="0"/>
                <a:cs typeface="Times New Roman" panose="02020603050405020304" pitchFamily="18" charset="0"/>
              </a:rPr>
              <a:t>4.2. </a:t>
            </a:r>
            <a:r>
              <a:rPr lang="en-US" sz="3600" b="1" dirty="0" err="1">
                <a:solidFill>
                  <a:srgbClr val="C00000"/>
                </a:solidFill>
                <a:latin typeface="Times New Roman" panose="02020603050405020304" pitchFamily="18" charset="0"/>
                <a:cs typeface="Times New Roman" panose="02020603050405020304" pitchFamily="18" charset="0"/>
              </a:rPr>
              <a:t>Là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ủi</a:t>
            </a:r>
            <a:r>
              <a:rPr lang="en-US" sz="3600" b="1" dirty="0">
                <a:solidFill>
                  <a:srgbClr val="C00000"/>
                </a:solidFill>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a:p>
            <a:endParaRPr lang="en-US" sz="3600" dirty="0">
              <a:solidFill>
                <a:srgbClr val="C00000"/>
              </a:solidFill>
              <a:latin typeface="Times New Roman" panose="02020603050405020304" pitchFamily="18" charset="0"/>
              <a:cs typeface="Times New Roman" panose="02020603050405020304" pitchFamily="18" charset="0"/>
            </a:endParaRPr>
          </a:p>
          <a:p>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2000" y="304800"/>
            <a:ext cx="74676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BÀI 7-TRANG PHỤC (T3)</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14745" y="3128159"/>
            <a:ext cx="7841673" cy="1754326"/>
          </a:xfrm>
          <a:prstGeom prst="rect">
            <a:avLst/>
          </a:prstGeom>
        </p:spPr>
        <p:txBody>
          <a:bodyPr wrap="square">
            <a:spAutoFit/>
          </a:bodyPr>
          <a:lstStyle/>
          <a:p>
            <a:r>
              <a:rPr lang="en-US" sz="3600" b="1" dirty="0">
                <a:solidFill>
                  <a:srgbClr val="C00000"/>
                </a:solidFill>
                <a:latin typeface="Times New Roman" panose="02020603050405020304" pitchFamily="18" charset="0"/>
                <a:cs typeface="Times New Roman" panose="02020603050405020304" pitchFamily="18" charset="0"/>
              </a:rPr>
              <a:t>4.3. </a:t>
            </a:r>
            <a:r>
              <a:rPr lang="en-US" sz="3600" b="1" dirty="0" err="1">
                <a:solidFill>
                  <a:srgbClr val="C00000"/>
                </a:solidFill>
                <a:latin typeface="Times New Roman" panose="02020603050405020304" pitchFamily="18" charset="0"/>
                <a:cs typeface="Times New Roman" panose="02020603050405020304" pitchFamily="18" charset="0"/>
              </a:rPr>
              <a:t>Cất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giữ</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trang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phục</a:t>
            </a:r>
            <a:r>
              <a:rPr lang="en-US" sz="3600" b="1" dirty="0">
                <a:solidFill>
                  <a:srgbClr val="C00000"/>
                </a:solidFill>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r>
              <a:rPr lang="en-US" sz="3600" dirty="0" err="1">
                <a:latin typeface="Times New Roman" panose="02020603050405020304" pitchFamily="18" charset="0"/>
                <a:cs typeface="Times New Roman" panose="02020603050405020304" pitchFamily="18" charset="0"/>
              </a:rPr>
              <a:t>Trang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37267"/>
            <a:ext cx="9144000" cy="562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36938"/>
            <a:ext cx="8915400" cy="830997"/>
          </a:xfrm>
          <a:prstGeom prst="rect">
            <a:avLst/>
          </a:prstGeom>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7.3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2</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85800"/>
            <a:ext cx="9067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1" y="533400"/>
          <a:ext cx="7924797" cy="5668297"/>
        </p:xfrm>
        <a:graphic>
          <a:graphicData uri="http://schemas.openxmlformats.org/drawingml/2006/table">
            <a:tbl>
              <a:tblPr firstRow="1" firstCol="1" bandRow="1">
                <a:tableStyleId>{5C22544A-7EE6-4342-B048-85BDC9FD1C3A}</a:tableStyleId>
              </a:tblPr>
              <a:tblGrid>
                <a:gridCol w="990503"/>
                <a:gridCol w="990503"/>
                <a:gridCol w="990503"/>
                <a:gridCol w="990503"/>
                <a:gridCol w="990503"/>
                <a:gridCol w="990503"/>
                <a:gridCol w="990503"/>
                <a:gridCol w="991276"/>
              </a:tblGrid>
              <a:tr h="1429071">
                <a:tc gridSpan="8">
                  <a:txBody>
                    <a:bodyPr/>
                    <a:lstStyle/>
                    <a:p>
                      <a:pPr marL="457200" algn="ctr">
                        <a:lnSpc>
                          <a:spcPct val="107000"/>
                        </a:lnSpc>
                        <a:spcBef>
                          <a:spcPts val="300"/>
                        </a:spcBef>
                        <a:spcAft>
                          <a:spcPts val="300"/>
                        </a:spcAft>
                      </a:pPr>
                      <a:r>
                        <a:rPr lang="en-US" sz="2400" kern="1200" dirty="0" err="1">
                          <a:solidFill>
                            <a:schemeClr val="tx1"/>
                          </a:solidFill>
                          <a:effectLst/>
                          <a:latin typeface="Times New Roman" panose="02020603050405020304" pitchFamily="18" charset="0"/>
                          <a:cs typeface="Times New Roman" panose="02020603050405020304" pitchFamily="18" charset="0"/>
                        </a:rPr>
                        <a:t>Phiếu</a:t>
                      </a:r>
                      <a:r>
                        <a:rPr lang="en-US" sz="2400" kern="1200" dirty="0">
                          <a:solidFill>
                            <a:schemeClr val="tx1"/>
                          </a:solidFill>
                          <a:effectLst/>
                          <a:latin typeface="Times New Roman" panose="02020603050405020304" pitchFamily="18"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cs typeface="Times New Roman" panose="02020603050405020304" pitchFamily="18" charset="0"/>
                        </a:rPr>
                        <a:t>học</a:t>
                      </a:r>
                      <a:r>
                        <a:rPr lang="en-US" sz="2400" kern="1200" dirty="0">
                          <a:solidFill>
                            <a:schemeClr val="tx1"/>
                          </a:solidFill>
                          <a:effectLst/>
                          <a:latin typeface="Times New Roman" panose="02020603050405020304" pitchFamily="18"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cs typeface="Times New Roman" panose="02020603050405020304" pitchFamily="18" charset="0"/>
                        </a:rPr>
                        <a:t>tập</a:t>
                      </a:r>
                      <a:r>
                        <a:rPr lang="en-US" sz="2400" kern="1200" dirty="0">
                          <a:solidFill>
                            <a:schemeClr val="tx1"/>
                          </a:solidFill>
                          <a:effectLst/>
                          <a:latin typeface="Times New Roman" panose="02020603050405020304" pitchFamily="18"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cs typeface="Times New Roman" panose="02020603050405020304" pitchFamily="18" charset="0"/>
                        </a:rPr>
                        <a:t>số</a:t>
                      </a:r>
                      <a:r>
                        <a:rPr lang="en-US" sz="2400" kern="1200" dirty="0">
                          <a:solidFill>
                            <a:schemeClr val="tx1"/>
                          </a:solidFill>
                          <a:effectLst/>
                          <a:latin typeface="Times New Roman" panose="02020603050405020304" pitchFamily="18" charset="0"/>
                          <a:cs typeface="Times New Roman" panose="02020603050405020304" pitchFamily="18" charset="0"/>
                        </a:rPr>
                        <a:t> 2</a:t>
                      </a:r>
                      <a:endParaRPr lang="en-US" sz="2400" dirty="0">
                        <a:solidFill>
                          <a:schemeClr val="tx1"/>
                        </a:solidFill>
                        <a:effectLst/>
                        <a:latin typeface="Times New Roman" panose="02020603050405020304" pitchFamily="18" charset="0"/>
                        <a:cs typeface="Times New Roman" panose="02020603050405020304" pitchFamily="18" charset="0"/>
                      </a:endParaRPr>
                    </a:p>
                    <a:p>
                      <a:pPr marL="457200" indent="-97155">
                        <a:lnSpc>
                          <a:spcPct val="107000"/>
                        </a:lnSpc>
                        <a:spcBef>
                          <a:spcPts val="300"/>
                        </a:spcBef>
                        <a:spcAft>
                          <a:spcPts val="300"/>
                        </a:spcAft>
                      </a:pPr>
                      <a:r>
                        <a:rPr lang="en-US" sz="2400" kern="1200" dirty="0" err="1">
                          <a:solidFill>
                            <a:schemeClr val="tx1"/>
                          </a:solidFill>
                          <a:effectLst/>
                          <a:latin typeface="Times New Roman" panose="02020603050405020304" pitchFamily="18" charset="0"/>
                          <a:cs typeface="Times New Roman" panose="02020603050405020304" pitchFamily="18" charset="0"/>
                        </a:rPr>
                        <a:t>Nhiệm</a:t>
                      </a:r>
                      <a:r>
                        <a:rPr lang="en-US" sz="2400" kern="1200" dirty="0">
                          <a:solidFill>
                            <a:schemeClr val="tx1"/>
                          </a:solidFill>
                          <a:effectLst/>
                          <a:latin typeface="Times New Roman" panose="02020603050405020304" pitchFamily="18"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cs typeface="Times New Roman" panose="02020603050405020304" pitchFamily="18" charset="0"/>
                        </a:rPr>
                        <a:t>vụ</a:t>
                      </a:r>
                      <a:r>
                        <a:rPr lang="en-US" sz="2400" kern="1200" dirty="0">
                          <a:solidFill>
                            <a:schemeClr val="tx1"/>
                          </a:solidFill>
                          <a:effectLst/>
                          <a:latin typeface="Times New Roman" panose="02020603050405020304" pitchFamily="18"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cs typeface="Times New Roman" panose="02020603050405020304" pitchFamily="18" charset="0"/>
                        </a:rPr>
                        <a:t>Đọc</a:t>
                      </a:r>
                      <a:r>
                        <a:rPr lang="en-US" sz="2400" kern="1200" dirty="0">
                          <a:solidFill>
                            <a:schemeClr val="tx1"/>
                          </a:solidFill>
                          <a:effectLst/>
                          <a:latin typeface="Times New Roman" panose="02020603050405020304" pitchFamily="18"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cs typeface="Times New Roman" panose="02020603050405020304" pitchFamily="18" charset="0"/>
                        </a:rPr>
                        <a:t>nhãn</a:t>
                      </a:r>
                      <a:r>
                        <a:rPr lang="en-US" sz="2400" kern="1200" dirty="0">
                          <a:solidFill>
                            <a:schemeClr val="tx1"/>
                          </a:solidFill>
                          <a:effectLst/>
                          <a:latin typeface="Times New Roman" panose="02020603050405020304" pitchFamily="18"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cs typeface="Times New Roman" panose="02020603050405020304" pitchFamily="18" charset="0"/>
                        </a:rPr>
                        <a:t>vải</a:t>
                      </a:r>
                      <a:r>
                        <a:rPr lang="en-US" sz="2400" kern="1200" dirty="0">
                          <a:solidFill>
                            <a:schemeClr val="tx1"/>
                          </a:solidFill>
                          <a:effectLst/>
                          <a:latin typeface="Times New Roman" panose="02020603050405020304" pitchFamily="18"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cs typeface="Times New Roman" panose="02020603050405020304" pitchFamily="18" charset="0"/>
                        </a:rPr>
                        <a:t>trên</a:t>
                      </a:r>
                      <a:r>
                        <a:rPr lang="en-US" sz="2400" kern="1200" dirty="0">
                          <a:solidFill>
                            <a:schemeClr val="tx1"/>
                          </a:solidFill>
                          <a:effectLst/>
                          <a:latin typeface="Times New Roman" panose="02020603050405020304" pitchFamily="18"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cs typeface="Times New Roman" panose="02020603050405020304" pitchFamily="18" charset="0"/>
                        </a:rPr>
                        <a:t>các</a:t>
                      </a:r>
                      <a:r>
                        <a:rPr lang="en-US" sz="2400" kern="1200" dirty="0">
                          <a:solidFill>
                            <a:schemeClr val="tx1"/>
                          </a:solidFill>
                          <a:effectLst/>
                          <a:latin typeface="Times New Roman" panose="02020603050405020304" pitchFamily="18"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cs typeface="Times New Roman" panose="02020603050405020304" pitchFamily="18" charset="0"/>
                        </a:rPr>
                        <a:t>loại</a:t>
                      </a:r>
                      <a:r>
                        <a:rPr lang="en-US" sz="2400" kern="1200" dirty="0">
                          <a:solidFill>
                            <a:schemeClr val="tx1"/>
                          </a:solidFill>
                          <a:effectLst/>
                          <a:latin typeface="Times New Roman" panose="02020603050405020304" pitchFamily="18"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cs typeface="Times New Roman" panose="02020603050405020304" pitchFamily="18" charset="0"/>
                        </a:rPr>
                        <a:t>trang</a:t>
                      </a:r>
                      <a:r>
                        <a:rPr lang="en-US" sz="2400" kern="1200" dirty="0">
                          <a:solidFill>
                            <a:schemeClr val="tx1"/>
                          </a:solidFill>
                          <a:effectLst/>
                          <a:latin typeface="Times New Roman" panose="02020603050405020304" pitchFamily="18"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cs typeface="Times New Roman" panose="02020603050405020304" pitchFamily="18" charset="0"/>
                        </a:rPr>
                        <a:t>phục</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solidFill>
                      <a:schemeClr val="accent6">
                        <a:lumMod val="60000"/>
                        <a:lumOff val="40000"/>
                      </a:schemeClr>
                    </a:solidFill>
                  </a:tcPr>
                </a:tc>
                <a:tc hMerge="1">
                  <a:tcPr/>
                </a:tc>
                <a:tc hMerge="1">
                  <a:tcPr/>
                </a:tc>
                <a:tc hMerge="1">
                  <a:tcPr/>
                </a:tc>
                <a:tc hMerge="1">
                  <a:tcPr/>
                </a:tc>
                <a:tc hMerge="1">
                  <a:tcPr/>
                </a:tc>
                <a:tc hMerge="1">
                  <a:tcPr/>
                </a:tc>
                <a:tc hMerge="1">
                  <a:tcPr/>
                </a:tc>
              </a:tr>
              <a:tr h="633317">
                <a:tc rowSpan="2">
                  <a:txBody>
                    <a:bodyPr/>
                    <a:lstStyle/>
                    <a:p>
                      <a:pPr algn="ctr">
                        <a:lnSpc>
                          <a:spcPct val="107000"/>
                        </a:lnSpc>
                        <a:spcBef>
                          <a:spcPts val="300"/>
                        </a:spcBef>
                        <a:spcAft>
                          <a:spcPts val="300"/>
                        </a:spcAft>
                      </a:pPr>
                      <a:r>
                        <a:rPr lang="en-US" sz="2000" kern="1200" dirty="0">
                          <a:effectLst/>
                          <a:latin typeface="Times New Roman" panose="02020603050405020304" pitchFamily="18" charset="0"/>
                          <a:cs typeface="Times New Roman" panose="02020603050405020304" pitchFamily="18" charset="0"/>
                        </a:rPr>
                        <a:t>STT</a:t>
                      </a:r>
                      <a:endParaRPr lang="en-US" sz="2000" dirty="0">
                        <a:effectLst/>
                        <a:latin typeface="Times New Roman" panose="02020603050405020304" pitchFamily="18" charset="0"/>
                        <a:cs typeface="Times New Roman" panose="02020603050405020304" pitchFamily="18" charset="0"/>
                      </a:endParaRPr>
                    </a:p>
                    <a:p>
                      <a:pPr algn="ctr">
                        <a:lnSpc>
                          <a:spcPct val="107000"/>
                        </a:lnSpc>
                        <a:spcBef>
                          <a:spcPts val="300"/>
                        </a:spcBef>
                        <a:spcAft>
                          <a:spcPts val="300"/>
                        </a:spcAft>
                      </a:pPr>
                      <a:r>
                        <a:rPr lang="en-US" sz="2000" kern="12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rowSpan="2">
                  <a:txBody>
                    <a:bodyPr/>
                    <a:lstStyle/>
                    <a:p>
                      <a:pPr algn="ctr">
                        <a:lnSpc>
                          <a:spcPct val="107000"/>
                        </a:lnSpc>
                        <a:spcBef>
                          <a:spcPts val="300"/>
                        </a:spcBef>
                        <a:spcAft>
                          <a:spcPts val="300"/>
                        </a:spcAft>
                      </a:pPr>
                      <a:r>
                        <a:rPr lang="en-US" sz="2000" kern="1200" dirty="0" err="1">
                          <a:effectLst/>
                          <a:latin typeface="Times New Roman" panose="02020603050405020304" pitchFamily="18" charset="0"/>
                          <a:cs typeface="Times New Roman" panose="02020603050405020304" pitchFamily="18" charset="0"/>
                        </a:rPr>
                        <a:t>Loại</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trang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phục</a:t>
                      </a:r>
                      <a:endParaRPr lang="en-US" sz="2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rowSpan="2">
                  <a:txBody>
                    <a:bodyPr/>
                    <a:lstStyle/>
                    <a:p>
                      <a:pPr algn="ctr">
                        <a:lnSpc>
                          <a:spcPct val="107000"/>
                        </a:lnSpc>
                        <a:spcBef>
                          <a:spcPts val="300"/>
                        </a:spcBef>
                        <a:spcAft>
                          <a:spcPts val="300"/>
                        </a:spcAft>
                      </a:pPr>
                      <a:r>
                        <a:rPr lang="en-US" sz="2000" kern="1200" dirty="0" err="1">
                          <a:effectLst/>
                          <a:latin typeface="Times New Roman" panose="02020603050405020304" pitchFamily="18" charset="0"/>
                          <a:cs typeface="Times New Roman" panose="02020603050405020304" pitchFamily="18" charset="0"/>
                        </a:rPr>
                        <a:t>Thành</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phần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sợi</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dệt</a:t>
                      </a:r>
                      <a:endParaRPr lang="en-US" sz="2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gridSpan="2">
                  <a:txBody>
                    <a:bodyPr/>
                    <a:lstStyle/>
                    <a:p>
                      <a:pPr algn="ctr">
                        <a:lnSpc>
                          <a:spcPct val="107000"/>
                        </a:lnSpc>
                        <a:spcBef>
                          <a:spcPts val="300"/>
                        </a:spcBef>
                        <a:spcAft>
                          <a:spcPts val="300"/>
                        </a:spcAft>
                      </a:pPr>
                      <a:r>
                        <a:rPr lang="en-US" sz="2000" kern="1200" dirty="0" err="1">
                          <a:effectLst/>
                          <a:latin typeface="Times New Roman" panose="02020603050405020304" pitchFamily="18" charset="0"/>
                          <a:cs typeface="Times New Roman" panose="02020603050405020304" pitchFamily="18" charset="0"/>
                        </a:rPr>
                        <a:t>Cách</a:t>
                      </a:r>
                      <a:r>
                        <a:rPr lang="en-US" sz="2400" kern="1200" dirty="0">
                          <a:effectLst/>
                        </a:rPr>
                        <a:t> </a:t>
                      </a:r>
                      <a:r>
                        <a:rPr lang="en-US" sz="2000" kern="1200" dirty="0" err="1">
                          <a:effectLst/>
                          <a:latin typeface="Times New Roman" panose="02020603050405020304" pitchFamily="18" charset="0"/>
                          <a:cs typeface="Times New Roman" panose="02020603050405020304" pitchFamily="18" charset="0"/>
                        </a:rPr>
                        <a:t>giặt</a:t>
                      </a:r>
                      <a:endParaRPr lang="en-US" sz="2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hMerge="1">
                  <a:tcPr/>
                </a:tc>
                <a:tc gridSpan="2">
                  <a:txBody>
                    <a:bodyPr/>
                    <a:lstStyle/>
                    <a:p>
                      <a:pPr algn="ctr">
                        <a:lnSpc>
                          <a:spcPct val="107000"/>
                        </a:lnSpc>
                        <a:spcBef>
                          <a:spcPts val="300"/>
                        </a:spcBef>
                        <a:spcAft>
                          <a:spcPts val="300"/>
                        </a:spcAft>
                      </a:pPr>
                      <a:r>
                        <a:rPr lang="en-US" sz="2000" kern="1200" dirty="0" err="1">
                          <a:effectLst/>
                          <a:latin typeface="Times New Roman" panose="02020603050405020304" pitchFamily="18" charset="0"/>
                          <a:cs typeface="Times New Roman" panose="02020603050405020304" pitchFamily="18" charset="0"/>
                        </a:rPr>
                        <a:t>Cách</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là</a:t>
                      </a:r>
                      <a:endParaRPr lang="en-US" sz="2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hMerge="1">
                  <a:tcPr/>
                </a:tc>
                <a:tc rowSpan="2">
                  <a:txBody>
                    <a:bodyPr/>
                    <a:lstStyle/>
                    <a:p>
                      <a:pPr algn="ctr">
                        <a:lnSpc>
                          <a:spcPct val="107000"/>
                        </a:lnSpc>
                        <a:spcBef>
                          <a:spcPts val="300"/>
                        </a:spcBef>
                        <a:spcAft>
                          <a:spcPts val="300"/>
                        </a:spcAft>
                      </a:pPr>
                      <a:r>
                        <a:rPr lang="en-US" sz="2000" kern="1200" dirty="0" err="1">
                          <a:effectLst/>
                          <a:latin typeface="Times New Roman" panose="02020603050405020304" pitchFamily="18" charset="0"/>
                          <a:cs typeface="Times New Roman" panose="02020603050405020304" pitchFamily="18" charset="0"/>
                        </a:rPr>
                        <a:t>Kí</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hiệu</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khác</a:t>
                      </a:r>
                      <a:endParaRPr lang="en-US" sz="2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1072641">
                <a:tc vMerge="1">
                  <a:tcPr/>
                </a:tc>
                <a:tc vMerge="1">
                  <a:tcPr/>
                </a:tc>
                <a:tc vMerge="1">
                  <a:tcPr/>
                </a:tc>
                <a:tc>
                  <a:txBody>
                    <a:bodyPr/>
                    <a:lstStyle/>
                    <a:p>
                      <a:pPr algn="ctr">
                        <a:lnSpc>
                          <a:spcPct val="107000"/>
                        </a:lnSpc>
                        <a:spcBef>
                          <a:spcPts val="300"/>
                        </a:spcBef>
                        <a:spcAft>
                          <a:spcPts val="300"/>
                        </a:spcAft>
                      </a:pPr>
                      <a:r>
                        <a:rPr lang="en-US" sz="2000" kern="1200" dirty="0" err="1">
                          <a:effectLst/>
                          <a:latin typeface="Times New Roman" panose="02020603050405020304" pitchFamily="18" charset="0"/>
                          <a:cs typeface="Times New Roman" panose="02020603050405020304" pitchFamily="18" charset="0"/>
                        </a:rPr>
                        <a:t>Kí</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hiệu</a:t>
                      </a:r>
                      <a:endParaRPr lang="en-US" sz="2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2000" kern="1200" dirty="0">
                          <a:effectLst/>
                          <a:latin typeface="Times New Roman" panose="02020603050405020304" pitchFamily="18" charset="0"/>
                          <a:cs typeface="Times New Roman" panose="02020603050405020304" pitchFamily="18" charset="0"/>
                        </a:rPr>
                        <a:t>Ý </a:t>
                      </a:r>
                      <a:r>
                        <a:rPr lang="en-US" sz="2000" kern="1200" dirty="0" err="1">
                          <a:effectLst/>
                          <a:latin typeface="Times New Roman" panose="02020603050405020304" pitchFamily="18" charset="0"/>
                          <a:cs typeface="Times New Roman" panose="02020603050405020304" pitchFamily="18" charset="0"/>
                        </a:rPr>
                        <a:t>nghĩa</a:t>
                      </a:r>
                      <a:endParaRPr lang="en-US" sz="2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2000" kern="1200" dirty="0" err="1">
                          <a:effectLst/>
                          <a:latin typeface="Times New Roman" panose="02020603050405020304" pitchFamily="18" charset="0"/>
                          <a:cs typeface="Times New Roman" panose="02020603050405020304" pitchFamily="18" charset="0"/>
                        </a:rPr>
                        <a:t>Kí</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hiệu</a:t>
                      </a:r>
                      <a:endParaRPr lang="en-US" sz="2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2000" kern="1200" dirty="0">
                          <a:effectLst/>
                          <a:latin typeface="Times New Roman" panose="02020603050405020304" pitchFamily="18" charset="0"/>
                          <a:cs typeface="Times New Roman" panose="02020603050405020304" pitchFamily="18" charset="0"/>
                        </a:rPr>
                        <a:t>Ý </a:t>
                      </a:r>
                      <a:r>
                        <a:rPr lang="en-US" sz="2000" kern="1200" dirty="0" err="1">
                          <a:effectLst/>
                          <a:latin typeface="Times New Roman" panose="02020603050405020304" pitchFamily="18" charset="0"/>
                          <a:cs typeface="Times New Roman" panose="02020603050405020304" pitchFamily="18" charset="0"/>
                        </a:rPr>
                        <a:t>nghĩa</a:t>
                      </a:r>
                      <a:endParaRPr lang="en-US" sz="2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vMerge="1">
                  <a:tcPr/>
                </a:tc>
              </a:tr>
              <a:tr h="633317">
                <a:tc>
                  <a:txBody>
                    <a:bodyPr/>
                    <a:lstStyle/>
                    <a:p>
                      <a:pPr algn="ctr">
                        <a:lnSpc>
                          <a:spcPct val="107000"/>
                        </a:lnSpc>
                        <a:spcBef>
                          <a:spcPts val="300"/>
                        </a:spcBef>
                        <a:spcAft>
                          <a:spcPts val="300"/>
                        </a:spcAft>
                      </a:pPr>
                      <a:r>
                        <a:rPr lang="en-US" sz="2000" kern="1200" dirty="0">
                          <a:effectLst/>
                          <a:latin typeface="Times New Roman" panose="02020603050405020304" pitchFamily="18" charset="0"/>
                          <a:cs typeface="Times New Roman" panose="02020603050405020304" pitchFamily="18" charset="0"/>
                        </a:rPr>
                        <a:t>1</a:t>
                      </a:r>
                      <a:endParaRPr lang="en-US" sz="2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300" kern="1200" dirty="0">
                          <a:effectLst/>
                        </a:rPr>
                        <a:t> </a:t>
                      </a:r>
                      <a:endParaRPr lang="en-US" sz="1100" dirty="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2400" kern="1200" dirty="0">
                          <a:effectLst/>
                        </a:rPr>
                        <a:t> </a:t>
                      </a:r>
                      <a:endParaRPr lang="en-US" sz="2400" dirty="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2400" kern="1200" dirty="0">
                          <a:effectLst/>
                        </a:rPr>
                        <a:t> </a:t>
                      </a:r>
                      <a:endParaRPr lang="en-US" sz="2400" dirty="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r>
              <a:tr h="633317">
                <a:tc>
                  <a:txBody>
                    <a:bodyPr/>
                    <a:lstStyle/>
                    <a:p>
                      <a:pPr algn="ctr">
                        <a:lnSpc>
                          <a:spcPct val="107000"/>
                        </a:lnSpc>
                        <a:spcBef>
                          <a:spcPts val="300"/>
                        </a:spcBef>
                        <a:spcAft>
                          <a:spcPts val="300"/>
                        </a:spcAft>
                      </a:pPr>
                      <a:r>
                        <a:rPr lang="en-US" sz="2000" kern="1200" dirty="0">
                          <a:effectLst/>
                          <a:latin typeface="Times New Roman" panose="02020603050405020304" pitchFamily="18" charset="0"/>
                          <a:cs typeface="Times New Roman" panose="02020603050405020304" pitchFamily="18" charset="0"/>
                        </a:rPr>
                        <a:t>2</a:t>
                      </a:r>
                      <a:endParaRPr lang="en-US" sz="2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2400" kern="1200">
                          <a:effectLst/>
                        </a:rPr>
                        <a:t> </a:t>
                      </a:r>
                      <a:endParaRPr lang="en-US" sz="24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2400" kern="1200" dirty="0">
                          <a:effectLst/>
                        </a:rPr>
                        <a:t> </a:t>
                      </a:r>
                      <a:endParaRPr lang="en-US" sz="2400" dirty="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r>
              <a:tr h="633317">
                <a:tc>
                  <a:txBody>
                    <a:bodyPr/>
                    <a:lstStyle/>
                    <a:p>
                      <a:pPr algn="ctr">
                        <a:lnSpc>
                          <a:spcPct val="107000"/>
                        </a:lnSpc>
                        <a:spcBef>
                          <a:spcPts val="300"/>
                        </a:spcBef>
                        <a:spcAft>
                          <a:spcPts val="300"/>
                        </a:spcAft>
                      </a:pPr>
                      <a:r>
                        <a:rPr lang="en-US" sz="2000" kern="1200" dirty="0">
                          <a:effectLst/>
                          <a:latin typeface="Times New Roman" panose="02020603050405020304" pitchFamily="18" charset="0"/>
                          <a:cs typeface="Times New Roman" panose="02020603050405020304" pitchFamily="18" charset="0"/>
                        </a:rPr>
                        <a:t>3</a:t>
                      </a:r>
                      <a:endParaRPr lang="en-US" sz="2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2400" kern="1200">
                          <a:effectLst/>
                        </a:rPr>
                        <a:t> </a:t>
                      </a:r>
                      <a:endParaRPr lang="en-US" sz="24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2400" kern="1200" dirty="0">
                          <a:effectLst/>
                        </a:rPr>
                        <a:t> </a:t>
                      </a:r>
                      <a:endParaRPr lang="en-US" sz="2400" dirty="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r>
              <a:tr h="633317">
                <a:tc>
                  <a:txBody>
                    <a:bodyPr/>
                    <a:lstStyle/>
                    <a:p>
                      <a:pPr algn="ctr">
                        <a:lnSpc>
                          <a:spcPct val="107000"/>
                        </a:lnSpc>
                        <a:spcBef>
                          <a:spcPts val="300"/>
                        </a:spcBef>
                        <a:spcAft>
                          <a:spcPts val="300"/>
                        </a:spcAft>
                      </a:pPr>
                      <a:r>
                        <a:rPr lang="en-US" sz="2000" kern="12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2400" kern="1200">
                          <a:effectLst/>
                        </a:rPr>
                        <a:t> </a:t>
                      </a:r>
                      <a:endParaRPr lang="en-US" sz="24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2400" kern="1200" dirty="0">
                          <a:effectLst/>
                        </a:rPr>
                        <a:t> </a:t>
                      </a:r>
                      <a:endParaRPr lang="en-US" sz="2400" dirty="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a:effectLst/>
                        </a:rPr>
                        <a:t> </a:t>
                      </a:r>
                      <a:endParaRPr lang="en-US" sz="1100">
                        <a:effectLst/>
                        <a:latin typeface="Times New Roman" panose="02020603050405020304"/>
                        <a:ea typeface="Calibri" panose="020F0502020204030204"/>
                        <a:cs typeface="Times New Roman" panose="02020603050405020304"/>
                      </a:endParaRPr>
                    </a:p>
                  </a:txBody>
                  <a:tcPr marL="68580" marR="68580" marT="0" marB="0"/>
                </a:tc>
                <a:tc>
                  <a:txBody>
                    <a:bodyPr/>
                    <a:lstStyle/>
                    <a:p>
                      <a:pPr algn="just">
                        <a:lnSpc>
                          <a:spcPct val="107000"/>
                        </a:lnSpc>
                        <a:spcBef>
                          <a:spcPts val="300"/>
                        </a:spcBef>
                        <a:spcAft>
                          <a:spcPts val="300"/>
                        </a:spcAft>
                      </a:pPr>
                      <a:r>
                        <a:rPr lang="en-US" sz="1300" kern="1200" dirty="0">
                          <a:effectLst/>
                        </a:rPr>
                        <a:t> </a:t>
                      </a:r>
                      <a:endParaRPr lang="en-US" sz="1100" dirty="0">
                        <a:effectLst/>
                        <a:latin typeface="Times New Roman" panose="02020603050405020304"/>
                        <a:ea typeface="Calibri" panose="020F0502020204030204"/>
                        <a:cs typeface="Times New Roman" panose="02020603050405020304"/>
                      </a:endParaRPr>
                    </a:p>
                  </a:txBody>
                  <a:tcPr marL="68580" marR="68580" marT="0" marB="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826" y="1143000"/>
            <a:ext cx="8915400" cy="646331"/>
          </a:xfrm>
          <a:prstGeom prst="rect">
            <a:avLst/>
          </a:prstGeom>
        </p:spPr>
        <p:txBody>
          <a:bodyPr wrap="square">
            <a:spAutoFit/>
          </a:bodyPr>
          <a:lstStyle/>
          <a:p>
            <a:r>
              <a:rPr lang="en-US" sz="3600" b="1" dirty="0">
                <a:solidFill>
                  <a:srgbClr val="C00000"/>
                </a:solidFill>
                <a:latin typeface="Times New Roman" panose="02020603050405020304" pitchFamily="18" charset="0"/>
                <a:cs typeface="Times New Roman" panose="02020603050405020304" pitchFamily="18" charset="0"/>
              </a:rPr>
              <a:t>4. </a:t>
            </a:r>
            <a:r>
              <a:rPr lang="en-US" sz="3600" b="1" dirty="0" err="1">
                <a:solidFill>
                  <a:srgbClr val="C00000"/>
                </a:solidFill>
                <a:latin typeface="Times New Roman" panose="02020603050405020304" pitchFamily="18" charset="0"/>
                <a:cs typeface="Times New Roman" panose="02020603050405020304" pitchFamily="18" charset="0"/>
              </a:rPr>
              <a:t>Sử</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dụng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bảo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quản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trang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phục</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2000" y="304800"/>
            <a:ext cx="74676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BÀI 7-TRANG PHỤC (T3)</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5888" y="1789331"/>
            <a:ext cx="8885712" cy="4524315"/>
          </a:xfrm>
          <a:prstGeom prst="rect">
            <a:avLst/>
          </a:prstGeom>
        </p:spPr>
        <p:txBody>
          <a:bodyPr wrap="square">
            <a:spAutoFit/>
          </a:bodyPr>
          <a:lstStyle/>
          <a:p>
            <a:r>
              <a:rPr lang="en-US" sz="3600" b="1" dirty="0">
                <a:solidFill>
                  <a:srgbClr val="C00000"/>
                </a:solidFill>
                <a:latin typeface="Times New Roman" panose="02020603050405020304" pitchFamily="18" charset="0"/>
                <a:cs typeface="Times New Roman" panose="02020603050405020304" pitchFamily="18" charset="0"/>
              </a:rPr>
              <a:t>5.Đọc </a:t>
            </a:r>
            <a:r>
              <a:rPr lang="en-US" sz="3600" b="1" dirty="0" err="1">
                <a:solidFill>
                  <a:srgbClr val="C00000"/>
                </a:solidFill>
                <a:latin typeface="Times New Roman" panose="02020603050405020304" pitchFamily="18" charset="0"/>
                <a:cs typeface="Times New Roman" panose="02020603050405020304" pitchFamily="18" charset="0"/>
              </a:rPr>
              <a:t>nhãn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hướng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dẫn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sử</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dụng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bảo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quản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trang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phục</a:t>
            </a:r>
            <a:endParaRPr lang="en-US" sz="3600" dirty="0">
              <a:solidFill>
                <a:srgbClr val="C00000"/>
              </a:solidFill>
              <a:latin typeface="Times New Roman" panose="02020603050405020304" pitchFamily="18" charset="0"/>
              <a:cs typeface="Times New Roman" panose="02020603050405020304" pitchFamily="18" charset="0"/>
            </a:endParaRPr>
          </a:p>
          <a:p>
            <a:r>
              <a:rPr lang="en-US" sz="3600" b="1" dirty="0">
                <a:solidFill>
                  <a:srgbClr val="C00000"/>
                </a:solidFill>
                <a:latin typeface="Times New Roman" panose="02020603050405020304" pitchFamily="18" charset="0"/>
                <a:cs typeface="Times New Roman" panose="02020603050405020304" pitchFamily="18" charset="0"/>
              </a:rPr>
              <a:t>5.1.Ý </a:t>
            </a:r>
            <a:r>
              <a:rPr lang="en-US" sz="3600" b="1" dirty="0" err="1">
                <a:solidFill>
                  <a:srgbClr val="C00000"/>
                </a:solidFill>
                <a:latin typeface="Times New Roman" panose="02020603050405020304" pitchFamily="18" charset="0"/>
                <a:cs typeface="Times New Roman" panose="02020603050405020304" pitchFamily="18" charset="0"/>
              </a:rPr>
              <a:t>nghĩa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của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kí</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hiệu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trên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nhãn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hướng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dẫn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xem</a:t>
            </a:r>
            <a:r>
              <a:rPr lang="en-US" sz="3600" b="1" dirty="0">
                <a:solidFill>
                  <a:srgbClr val="C00000"/>
                </a:solidFill>
                <a:latin typeface="Times New Roman" panose="02020603050405020304" pitchFamily="18" charset="0"/>
                <a:cs typeface="Times New Roman" panose="02020603050405020304" pitchFamily="18" charset="0"/>
              </a:rPr>
              <a:t> SGK </a:t>
            </a:r>
            <a:r>
              <a:rPr lang="en-US" sz="3600" b="1" dirty="0" err="1">
                <a:solidFill>
                  <a:srgbClr val="C00000"/>
                </a:solidFill>
                <a:latin typeface="Times New Roman" panose="02020603050405020304" pitchFamily="18" charset="0"/>
                <a:cs typeface="Times New Roman" panose="02020603050405020304" pitchFamily="18" charset="0"/>
              </a:rPr>
              <a:t>trang</a:t>
            </a:r>
            <a:r>
              <a:rPr lang="en-US" sz="3600" b="1" dirty="0">
                <a:solidFill>
                  <a:srgbClr val="C00000"/>
                </a:solidFill>
                <a:latin typeface="Times New Roman" panose="02020603050405020304" pitchFamily="18" charset="0"/>
                <a:cs typeface="Times New Roman" panose="02020603050405020304" pitchFamily="18" charset="0"/>
              </a:rPr>
              <a:t> 55</a:t>
            </a:r>
            <a:endParaRPr lang="en-US" sz="3600" dirty="0">
              <a:solidFill>
                <a:srgbClr val="C00000"/>
              </a:solidFill>
              <a:latin typeface="Times New Roman" panose="02020603050405020304" pitchFamily="18" charset="0"/>
              <a:cs typeface="Times New Roman" panose="02020603050405020304" pitchFamily="18" charset="0"/>
            </a:endParaRPr>
          </a:p>
          <a:p>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r>
              <a:rPr lang="en-US" sz="3600" b="1" dirty="0">
                <a:solidFill>
                  <a:srgbClr val="C00000"/>
                </a:solidFill>
                <a:latin typeface="Times New Roman" panose="02020603050405020304" pitchFamily="18" charset="0"/>
                <a:cs typeface="Times New Roman" panose="02020603050405020304" pitchFamily="18" charset="0"/>
              </a:rPr>
              <a:t>5.2. </a:t>
            </a:r>
            <a:r>
              <a:rPr lang="en-US" sz="3600" b="1" dirty="0" err="1">
                <a:solidFill>
                  <a:srgbClr val="C00000"/>
                </a:solidFill>
                <a:latin typeface="Times New Roman" panose="02020603050405020304" pitchFamily="18" charset="0"/>
                <a:cs typeface="Times New Roman" panose="02020603050405020304" pitchFamily="18" charset="0"/>
              </a:rPr>
              <a:t>Các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bước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đọc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nhãn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hướng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dẫn</a:t>
            </a:r>
            <a:r>
              <a:rPr lang="en-US" sz="3600" b="1" dirty="0">
                <a:solidFill>
                  <a:srgbClr val="C00000"/>
                </a:solidFill>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a:p>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SGK </a:t>
            </a:r>
            <a:r>
              <a:rPr lang="en-US" sz="3600" dirty="0" err="1">
                <a:latin typeface="Times New Roman" panose="02020603050405020304" pitchFamily="18" charset="0"/>
                <a:cs typeface="Times New Roman" panose="02020603050405020304" pitchFamily="18" charset="0"/>
              </a:rPr>
              <a:t>trang</a:t>
            </a:r>
            <a:r>
              <a:rPr lang="en-US" sz="3600" dirty="0">
                <a:latin typeface="Times New Roman" panose="02020603050405020304" pitchFamily="18" charset="0"/>
                <a:cs typeface="Times New Roman" panose="02020603050405020304" pitchFamily="18" charset="0"/>
              </a:rPr>
              <a:t> 55</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28" y="457200"/>
            <a:ext cx="9150927"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24200" y="0"/>
            <a:ext cx="2286000"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LUYỆN TẬP</a:t>
            </a:r>
            <a:endParaRPr lang="en-US" sz="28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4822" y="134957"/>
            <a:ext cx="2286000"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VẬN DỤNG</a:t>
            </a:r>
            <a:endParaRPr lang="en-US" sz="2800" b="1" dirty="0">
              <a:solidFill>
                <a:srgbClr val="FF0000"/>
              </a:solidFill>
              <a:latin typeface="Arial" panose="020B0604020202020204" pitchFamily="34" charset="0"/>
              <a:cs typeface="Arial" panose="020B0604020202020204" pitchFamily="34" charset="0"/>
            </a:endParaRPr>
          </a:p>
        </p:txBody>
      </p:sp>
      <p:sp>
        <p:nvSpPr>
          <p:cNvPr id="5" name="Rounded Rectangle 4"/>
          <p:cNvSpPr/>
          <p:nvPr/>
        </p:nvSpPr>
        <p:spPr>
          <a:xfrm>
            <a:off x="304800" y="914400"/>
            <a:ext cx="8686800" cy="1676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solidFill>
                <a:latin typeface="Times New Roman" panose="02020603050405020304" pitchFamily="18" charset="0"/>
                <a:cs typeface="Times New Roman" panose="02020603050405020304" pitchFamily="18" charset="0"/>
              </a:rPr>
              <a:t>Em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hãy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nêu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sắp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xếp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tủ</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quần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áo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em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sắp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xếp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đó</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hợp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lí</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chưa</a:t>
            </a:r>
            <a:r>
              <a:rPr lang="en-US" sz="3600" b="1" dirty="0">
                <a:solidFill>
                  <a:schemeClr val="tx1"/>
                </a:solidFill>
                <a:latin typeface="Times New Roman" panose="02020603050405020304" pitchFamily="18" charset="0"/>
                <a:cs typeface="Times New Roman" panose="02020603050405020304" pitchFamily="18" charset="0"/>
              </a:rPr>
              <a:t>?</a:t>
            </a:r>
            <a:endParaRPr lang="en-US"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4419600"/>
          </a:xfrm>
          <a:solidFill>
            <a:srgbClr val="FFC000"/>
          </a:solidFill>
        </p:spPr>
        <p:txBody>
          <a:bodyPr>
            <a:normAutofit fontScale="90000"/>
          </a:bodyPr>
          <a:lstStyle/>
          <a:p>
            <a:pPr algn="l"/>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(5 </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1.Em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2.Theo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70" y="86380"/>
            <a:ext cx="8276230" cy="523220"/>
          </a:xfrm>
          <a:prstGeom prst="rect">
            <a:avLst/>
          </a:prstGeom>
        </p:spPr>
        <p:txBody>
          <a:bodyPr wrap="square">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4. SỬ DỤNG VÀ BẢO QUẢN TRANG PHỤC:</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24" y="1295400"/>
            <a:ext cx="9150824"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019800" y="3505200"/>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1</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8686800" y="3539320"/>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2</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0" name="Oval 9"/>
          <p:cNvSpPr/>
          <p:nvPr/>
        </p:nvSpPr>
        <p:spPr>
          <a:xfrm>
            <a:off x="838200" y="3521691"/>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3</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1" name="Oval 10"/>
          <p:cNvSpPr/>
          <p:nvPr/>
        </p:nvSpPr>
        <p:spPr>
          <a:xfrm>
            <a:off x="4382069" y="3619500"/>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4</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2" name="Oval 11"/>
          <p:cNvSpPr/>
          <p:nvPr/>
        </p:nvSpPr>
        <p:spPr>
          <a:xfrm>
            <a:off x="7543800" y="3539320"/>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5</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3" name="Oval 12"/>
          <p:cNvSpPr/>
          <p:nvPr/>
        </p:nvSpPr>
        <p:spPr>
          <a:xfrm>
            <a:off x="2819400" y="3619500"/>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6</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152400" y="629865"/>
            <a:ext cx="8686800" cy="3608388"/>
          </a:xfrm>
          <a:prstGeom prst="rect">
            <a:avLst/>
          </a:prstGeom>
        </p:spPr>
      </p:pic>
      <p:sp>
        <p:nvSpPr>
          <p:cNvPr id="5" name="Oval 4"/>
          <p:cNvSpPr/>
          <p:nvPr/>
        </p:nvSpPr>
        <p:spPr>
          <a:xfrm>
            <a:off x="5410200" y="2953944"/>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1</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8445335" y="2863868"/>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2</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685800" y="2819400"/>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3</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Oval 7"/>
          <p:cNvSpPr/>
          <p:nvPr/>
        </p:nvSpPr>
        <p:spPr>
          <a:xfrm>
            <a:off x="3962400" y="2827295"/>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4</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7170717" y="2827295"/>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5</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0" name="Oval 9"/>
          <p:cNvSpPr/>
          <p:nvPr/>
        </p:nvSpPr>
        <p:spPr>
          <a:xfrm>
            <a:off x="2448296" y="2931226"/>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6</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47452" y="4038600"/>
            <a:ext cx="8991600" cy="2554545"/>
          </a:xfrm>
          <a:prstGeom prst="rect">
            <a:avLst/>
          </a:prstGeom>
          <a:solidFill>
            <a:srgbClr val="FFFF00"/>
          </a:solidFill>
        </p:spPr>
        <p:txBody>
          <a:bodyPr wrap="square">
            <a:spAutoFit/>
          </a:bodyPr>
          <a:lstStyle/>
          <a:p>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7.9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1-Hãy </a:t>
            </a:r>
            <a:r>
              <a:rPr lang="en-US" sz="3200" dirty="0" err="1">
                <a:latin typeface="Times New Roman" panose="02020603050405020304" pitchFamily="18" charset="0"/>
                <a:cs typeface="Times New Roman" panose="02020603050405020304" pitchFamily="18" charset="0"/>
              </a:rPr>
              <a:t>sắp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2-Nếu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so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19200"/>
            <a:ext cx="8763000" cy="1323439"/>
          </a:xfrm>
          <a:prstGeom prst="rect">
            <a:avLst/>
          </a:prstGeom>
          <a:solidFill>
            <a:srgbClr val="FFC000"/>
          </a:solidFill>
        </p:spPr>
        <p:txBody>
          <a:bodyPr wrap="square">
            <a:spAutoFit/>
          </a:bodyPr>
          <a:lstStyle/>
          <a:p>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giặt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phẳng</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5" name="Rectangle 4"/>
          <p:cNvSpPr/>
          <p:nvPr/>
        </p:nvSpPr>
        <p:spPr>
          <a:xfrm>
            <a:off x="228599" y="3244334"/>
            <a:ext cx="8534401" cy="1323439"/>
          </a:xfrm>
          <a:prstGeom prst="rect">
            <a:avLst/>
          </a:prstGeom>
          <a:solidFill>
            <a:srgbClr val="FFC000"/>
          </a:solidFill>
        </p:spPr>
        <p:txBody>
          <a:bodyPr wrap="square">
            <a:spAutoFit/>
          </a:bodyPr>
          <a:lstStyle/>
          <a:p>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sao</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 y="1524000"/>
            <a:ext cx="8915400" cy="2862322"/>
          </a:xfrm>
          <a:prstGeom prst="rect">
            <a:avLst/>
          </a:prstGeom>
        </p:spPr>
        <p:txBody>
          <a:bodyPr wrap="square">
            <a:spAutoFit/>
          </a:bodyPr>
          <a:lstStyle/>
          <a:p>
            <a:r>
              <a:rPr lang="en-US" sz="3600" b="1" dirty="0">
                <a:solidFill>
                  <a:srgbClr val="C00000"/>
                </a:solidFill>
                <a:latin typeface="Times New Roman" panose="02020603050405020304" pitchFamily="18" charset="0"/>
                <a:cs typeface="Times New Roman" panose="02020603050405020304" pitchFamily="18" charset="0"/>
              </a:rPr>
              <a:t>4. </a:t>
            </a:r>
            <a:r>
              <a:rPr lang="en-US" sz="3600" b="1" dirty="0" err="1">
                <a:solidFill>
                  <a:srgbClr val="C00000"/>
                </a:solidFill>
                <a:latin typeface="Times New Roman" panose="02020603050405020304" pitchFamily="18" charset="0"/>
                <a:cs typeface="Times New Roman" panose="02020603050405020304" pitchFamily="18" charset="0"/>
              </a:rPr>
              <a:t>Sử</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dụng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bảo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quản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trang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phục</a:t>
            </a:r>
            <a:endParaRPr lang="en-US" sz="3600" dirty="0">
              <a:solidFill>
                <a:srgbClr val="C00000"/>
              </a:solidFill>
              <a:latin typeface="Times New Roman" panose="02020603050405020304" pitchFamily="18" charset="0"/>
              <a:cs typeface="Times New Roman" panose="02020603050405020304" pitchFamily="18" charset="0"/>
            </a:endParaRPr>
          </a:p>
          <a:p>
            <a:r>
              <a:rPr lang="en-US" sz="3600" b="1" dirty="0">
                <a:solidFill>
                  <a:srgbClr val="C00000"/>
                </a:solidFill>
                <a:latin typeface="Times New Roman" panose="02020603050405020304" pitchFamily="18" charset="0"/>
                <a:cs typeface="Times New Roman" panose="02020603050405020304" pitchFamily="18" charset="0"/>
              </a:rPr>
              <a:t>4.1. </a:t>
            </a:r>
            <a:r>
              <a:rPr lang="en-US" sz="3600" b="1" dirty="0" err="1">
                <a:solidFill>
                  <a:srgbClr val="C00000"/>
                </a:solidFill>
                <a:latin typeface="Times New Roman" panose="02020603050405020304" pitchFamily="18" charset="0"/>
                <a:cs typeface="Times New Roman" panose="02020603050405020304" pitchFamily="18" charset="0"/>
              </a:rPr>
              <a:t>Giặt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phơi</a:t>
            </a:r>
            <a:r>
              <a:rPr lang="en-US" sz="3600" b="1" dirty="0">
                <a:solidFill>
                  <a:srgbClr val="C00000"/>
                </a:solidFill>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a:p>
            <a:r>
              <a:rPr lang="en-US" sz="3600" dirty="0" err="1">
                <a:latin typeface="Times New Roman" panose="02020603050405020304" pitchFamily="18" charset="0"/>
                <a:cs typeface="Times New Roman" panose="02020603050405020304" pitchFamily="18" charset="0"/>
              </a:rPr>
              <a:t>Quy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gồm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giặt</a:t>
            </a:r>
            <a:r>
              <a:rPr lang="en-US" sz="3600" dirty="0">
                <a:latin typeface="Times New Roman" panose="02020603050405020304" pitchFamily="18" charset="0"/>
                <a:cs typeface="Times New Roman" panose="02020603050405020304" pitchFamily="18" charset="0"/>
              </a:rPr>
              <a:t>-&gt;</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áo</a:t>
            </a:r>
            <a:r>
              <a:rPr lang="en-US" sz="3600" dirty="0">
                <a:latin typeface="Times New Roman" panose="02020603050405020304" pitchFamily="18" charset="0"/>
                <a:cs typeface="Times New Roman" panose="02020603050405020304" pitchFamily="18" charset="0"/>
              </a:rPr>
              <a:t>-&gt;</a:t>
            </a:r>
            <a:r>
              <a:rPr lang="en-US" sz="3600" dirty="0" err="1">
                <a:latin typeface="Times New Roman" panose="02020603050405020304" pitchFamily="18" charset="0"/>
                <a:cs typeface="Times New Roman" panose="02020603050405020304" pitchFamily="18" charset="0"/>
              </a:rPr>
              <a:t>Hoàn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áo</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62000" y="304800"/>
            <a:ext cx="74676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BÀI 7-TRANG PHỤC (T3)</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219200"/>
            <a:ext cx="8879774"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304800"/>
            <a:ext cx="1681871"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4.2.Là(</a:t>
            </a:r>
            <a:r>
              <a:rPr lang="en-US" sz="2800" b="1" dirty="0" err="1">
                <a:solidFill>
                  <a:srgbClr val="C00000"/>
                </a:solidFill>
                <a:latin typeface="Times New Roman" panose="02020603050405020304" pitchFamily="18" charset="0"/>
                <a:cs typeface="Times New Roman" panose="02020603050405020304" pitchFamily="18" charset="0"/>
              </a:rPr>
              <a:t>ủi</a:t>
            </a:r>
            <a:r>
              <a:rPr lang="en-US" sz="2800" b="1" dirty="0">
                <a:solidFill>
                  <a:srgbClr val="C00000"/>
                </a:solidFill>
                <a:latin typeface="Times New Roman" panose="02020603050405020304" pitchFamily="18" charset="0"/>
                <a:cs typeface="Times New Roman" panose="02020603050405020304" pitchFamily="18" charset="0"/>
              </a:rPr>
              <a:t>)</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785" y="381000"/>
            <a:ext cx="8763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4724400"/>
            <a:ext cx="8743666" cy="2062103"/>
          </a:xfrm>
          <a:prstGeom prst="rect">
            <a:avLst/>
          </a:prstGeom>
          <a:solidFill>
            <a:schemeClr val="accent6">
              <a:lumMod val="40000"/>
              <a:lumOff val="60000"/>
            </a:schemeClr>
          </a:solidFill>
        </p:spPr>
        <p:txBody>
          <a:bodyPr wrap="square">
            <a:spAutoFit/>
          </a:bodyPr>
          <a:lstStyle/>
          <a:p>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ủi</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áo</a:t>
            </a:r>
            <a:r>
              <a:rPr lang="en-US" sz="3200" dirty="0">
                <a:latin typeface="Times New Roman" panose="02020603050405020304" pitchFamily="18" charset="0"/>
                <a:cs typeface="Times New Roman" panose="02020603050405020304" pitchFamily="18" charset="0"/>
              </a:rPr>
              <a:t> may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 y="1524000"/>
            <a:ext cx="8915400" cy="1754326"/>
          </a:xfrm>
          <a:prstGeom prst="rect">
            <a:avLst/>
          </a:prstGeom>
        </p:spPr>
        <p:txBody>
          <a:bodyPr wrap="square">
            <a:spAutoFit/>
          </a:bodyPr>
          <a:lstStyle/>
          <a:p>
            <a:r>
              <a:rPr lang="en-US" sz="3600" b="1" dirty="0">
                <a:solidFill>
                  <a:srgbClr val="C00000"/>
                </a:solidFill>
                <a:latin typeface="Times New Roman" panose="02020603050405020304" pitchFamily="18" charset="0"/>
                <a:cs typeface="Times New Roman" panose="02020603050405020304" pitchFamily="18" charset="0"/>
              </a:rPr>
              <a:t>4. </a:t>
            </a:r>
            <a:r>
              <a:rPr lang="en-US" sz="3600" b="1" dirty="0" err="1">
                <a:solidFill>
                  <a:srgbClr val="C00000"/>
                </a:solidFill>
                <a:latin typeface="Times New Roman" panose="02020603050405020304" pitchFamily="18" charset="0"/>
                <a:cs typeface="Times New Roman" panose="02020603050405020304" pitchFamily="18" charset="0"/>
              </a:rPr>
              <a:t>Sử</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dụng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bảo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quản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trang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phục</a:t>
            </a:r>
            <a:endParaRPr lang="en-US" sz="3600" b="1" dirty="0">
              <a:solidFill>
                <a:srgbClr val="C00000"/>
              </a:solidFill>
              <a:latin typeface="Times New Roman" panose="02020603050405020304" pitchFamily="18" charset="0"/>
              <a:cs typeface="Times New Roman" panose="02020603050405020304" pitchFamily="18" charset="0"/>
            </a:endParaRPr>
          </a:p>
          <a:p>
            <a:r>
              <a:rPr lang="en-US" sz="3600" b="1" dirty="0">
                <a:solidFill>
                  <a:srgbClr val="C00000"/>
                </a:solidFill>
                <a:latin typeface="Times New Roman" panose="02020603050405020304" pitchFamily="18" charset="0"/>
                <a:cs typeface="Times New Roman" panose="02020603050405020304" pitchFamily="18" charset="0"/>
              </a:rPr>
              <a:t>4.1. </a:t>
            </a:r>
            <a:r>
              <a:rPr lang="en-US" sz="3600" b="1" dirty="0" err="1">
                <a:solidFill>
                  <a:srgbClr val="C00000"/>
                </a:solidFill>
                <a:latin typeface="Times New Roman" panose="02020603050405020304" pitchFamily="18" charset="0"/>
                <a:cs typeface="Times New Roman" panose="02020603050405020304" pitchFamily="18" charset="0"/>
              </a:rPr>
              <a:t>Giặt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phơi</a:t>
            </a:r>
            <a:r>
              <a:rPr lang="en-US" sz="3600" b="1" dirty="0">
                <a:solidFill>
                  <a:srgbClr val="C00000"/>
                </a:solidFill>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a:p>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2000" y="304800"/>
            <a:ext cx="74676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BÀI 7-TRANG PHỤC (T3)</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2400" y="2895600"/>
            <a:ext cx="8229600" cy="2862322"/>
          </a:xfrm>
          <a:prstGeom prst="rect">
            <a:avLst/>
          </a:prstGeom>
        </p:spPr>
        <p:txBody>
          <a:bodyPr wrap="square">
            <a:spAutoFit/>
          </a:bodyPr>
          <a:lstStyle/>
          <a:p>
            <a:r>
              <a:rPr lang="en-US" sz="3600" b="1" dirty="0">
                <a:solidFill>
                  <a:srgbClr val="C00000"/>
                </a:solidFill>
                <a:latin typeface="Times New Roman" panose="02020603050405020304" pitchFamily="18" charset="0"/>
                <a:cs typeface="Times New Roman" panose="02020603050405020304" pitchFamily="18" charset="0"/>
              </a:rPr>
              <a:t>4.2. </a:t>
            </a:r>
            <a:r>
              <a:rPr lang="en-US" sz="3600" b="1" dirty="0" err="1">
                <a:solidFill>
                  <a:srgbClr val="C00000"/>
                </a:solidFill>
                <a:latin typeface="Times New Roman" panose="02020603050405020304" pitchFamily="18" charset="0"/>
                <a:cs typeface="Times New Roman" panose="02020603050405020304" pitchFamily="18" charset="0"/>
              </a:rPr>
              <a:t>Là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ủi</a:t>
            </a:r>
            <a:r>
              <a:rPr lang="en-US" sz="3600" b="1" dirty="0">
                <a:solidFill>
                  <a:srgbClr val="C00000"/>
                </a:solidFill>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a:p>
            <a:r>
              <a:rPr lang="en-US" sz="3600" dirty="0" err="1">
                <a:latin typeface="Times New Roman" panose="02020603050405020304" pitchFamily="18" charset="0"/>
                <a:cs typeface="Times New Roman" panose="02020603050405020304" pitchFamily="18" charset="0"/>
              </a:rPr>
              <a:t>Quy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áo</a:t>
            </a:r>
            <a:r>
              <a:rPr lang="en-US" sz="3600" dirty="0">
                <a:latin typeface="Times New Roman" panose="02020603050405020304" pitchFamily="18" charset="0"/>
                <a:cs typeface="Times New Roman" panose="02020603050405020304" pitchFamily="18" charset="0"/>
              </a:rPr>
              <a:t>-&gt;</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áo</a:t>
            </a:r>
            <a:r>
              <a:rPr lang="en-US" sz="3600" dirty="0">
                <a:latin typeface="Times New Roman" panose="02020603050405020304" pitchFamily="18" charset="0"/>
                <a:cs typeface="Times New Roman" panose="02020603050405020304" pitchFamily="18" charset="0"/>
              </a:rPr>
              <a:t>-&gt;</a:t>
            </a:r>
            <a:r>
              <a:rPr lang="en-US" sz="3600" dirty="0" err="1">
                <a:latin typeface="Times New Roman" panose="02020603050405020304" pitchFamily="18" charset="0"/>
                <a:cs typeface="Times New Roman" panose="02020603050405020304" pitchFamily="18" charset="0"/>
              </a:rPr>
              <a:t>Hoàn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rút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hẳn</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2664</Words>
  <Application>WPS Presentation</Application>
  <PresentationFormat>On-screen Show (4:3)</PresentationFormat>
  <Paragraphs>216</Paragraphs>
  <Slides>18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Arial</vt:lpstr>
      <vt:lpstr>SimSun</vt:lpstr>
      <vt:lpstr>Wingdings</vt:lpstr>
      <vt:lpstr>Times New Roman</vt:lpstr>
      <vt:lpstr>Calibri</vt:lpstr>
      <vt:lpstr>Times New Roman</vt:lpstr>
      <vt:lpstr>Microsoft YaHei</vt:lpstr>
      <vt:lpstr>Arial Unicode MS</vt:lpstr>
      <vt:lpstr>Office Theme</vt:lpstr>
      <vt:lpstr>PowerPoint 演示文稿</vt:lpstr>
      <vt:lpstr>             Thảo luận nhóm(5 phút) 1.Em đã bảo quản trang phục của mình như thế nào? 2.Theo em, việc bảo quản trang phục của em như vậy có hợp lí không? Vì sao?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Lê Nguyễn Kim Ngân</cp:lastModifiedBy>
  <cp:revision>194</cp:revision>
  <dcterms:created xsi:type="dcterms:W3CDTF">2021-07-12T08:18:00Z</dcterms:created>
  <dcterms:modified xsi:type="dcterms:W3CDTF">2022-07-27T06:16:00Z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